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69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8" y="871418"/>
            <a:ext cx="7075630" cy="435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Unveiling YouTube Song Data: A Comprehensive Analysis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550033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power of YouTube song data analysis, revealing insights into viewer engagement, popularity trends, and content preferences.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696313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Nivedita Srivastava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43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8691" y="3019663"/>
            <a:ext cx="7554516" cy="6185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1"/>
              </a:lnSpc>
              <a:buNone/>
            </a:pPr>
            <a:r>
              <a:rPr lang="en-US" sz="3897" b="1" kern="0" spc="-117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Uncovering Patterns and Insights</a:t>
            </a:r>
            <a:endParaRPr lang="en-US" sz="3897" dirty="0"/>
          </a:p>
        </p:txBody>
      </p:sp>
      <p:sp>
        <p:nvSpPr>
          <p:cNvPr id="6" name="Shape 2"/>
          <p:cNvSpPr/>
          <p:nvPr/>
        </p:nvSpPr>
        <p:spPr>
          <a:xfrm>
            <a:off x="7295436" y="3935016"/>
            <a:ext cx="39529" cy="3749278"/>
          </a:xfrm>
          <a:prstGeom prst="roundRect">
            <a:avLst>
              <a:gd name="adj" fmla="val 225348"/>
            </a:avLst>
          </a:prstGeom>
          <a:solidFill>
            <a:srgbClr val="47337F"/>
          </a:solidFill>
          <a:ln/>
        </p:spPr>
      </p:sp>
      <p:sp>
        <p:nvSpPr>
          <p:cNvPr id="7" name="Shape 3"/>
          <p:cNvSpPr/>
          <p:nvPr/>
        </p:nvSpPr>
        <p:spPr>
          <a:xfrm>
            <a:off x="6399728" y="4360545"/>
            <a:ext cx="692825" cy="39529"/>
          </a:xfrm>
          <a:prstGeom prst="roundRect">
            <a:avLst>
              <a:gd name="adj" fmla="val 225348"/>
            </a:avLst>
          </a:prstGeom>
          <a:solidFill>
            <a:srgbClr val="47337F"/>
          </a:solidFill>
          <a:ln/>
        </p:spPr>
      </p:sp>
      <p:sp>
        <p:nvSpPr>
          <p:cNvPr id="8" name="Shape 4"/>
          <p:cNvSpPr/>
          <p:nvPr/>
        </p:nvSpPr>
        <p:spPr>
          <a:xfrm>
            <a:off x="7092553" y="4157663"/>
            <a:ext cx="445294" cy="445294"/>
          </a:xfrm>
          <a:prstGeom prst="roundRect">
            <a:avLst>
              <a:gd name="adj" fmla="val 2000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59360" y="4231838"/>
            <a:ext cx="111681" cy="2969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8"/>
              </a:lnSpc>
              <a:buNone/>
            </a:pPr>
            <a:r>
              <a:rPr lang="en-US" sz="2338" b="1" kern="0" spc="-7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338" dirty="0"/>
          </a:p>
        </p:txBody>
      </p:sp>
      <p:sp>
        <p:nvSpPr>
          <p:cNvPr id="10" name="Text 6"/>
          <p:cNvSpPr/>
          <p:nvPr/>
        </p:nvSpPr>
        <p:spPr>
          <a:xfrm>
            <a:off x="3283982" y="4132898"/>
            <a:ext cx="2942511" cy="309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5"/>
              </a:lnSpc>
              <a:buNone/>
            </a:pPr>
            <a:r>
              <a:rPr lang="en-US" sz="1948" b="1" kern="0" spc="-58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Peak Engagement Periods</a:t>
            </a:r>
            <a:endParaRPr lang="en-US" sz="1948" dirty="0"/>
          </a:p>
        </p:txBody>
      </p:sp>
      <p:sp>
        <p:nvSpPr>
          <p:cNvPr id="11" name="Text 7"/>
          <p:cNvSpPr/>
          <p:nvPr/>
        </p:nvSpPr>
        <p:spPr>
          <a:xfrm>
            <a:off x="1908691" y="4560808"/>
            <a:ext cx="4317802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4"/>
              </a:lnSpc>
              <a:buNone/>
            </a:pPr>
            <a:r>
              <a:rPr lang="en-US" sz="1559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specific times of the day, week, or year when engagement is highest, revealing optimal times for content release.</a:t>
            </a:r>
            <a:endParaRPr lang="en-US" sz="1559" dirty="0"/>
          </a:p>
        </p:txBody>
      </p:sp>
      <p:sp>
        <p:nvSpPr>
          <p:cNvPr id="12" name="Shape 8"/>
          <p:cNvSpPr/>
          <p:nvPr/>
        </p:nvSpPr>
        <p:spPr>
          <a:xfrm>
            <a:off x="7537847" y="5350193"/>
            <a:ext cx="692825" cy="39529"/>
          </a:xfrm>
          <a:prstGeom prst="roundRect">
            <a:avLst>
              <a:gd name="adj" fmla="val 225348"/>
            </a:avLst>
          </a:prstGeom>
          <a:solidFill>
            <a:srgbClr val="47337F"/>
          </a:solidFill>
          <a:ln/>
        </p:spPr>
      </p:sp>
      <p:sp>
        <p:nvSpPr>
          <p:cNvPr id="13" name="Shape 9"/>
          <p:cNvSpPr/>
          <p:nvPr/>
        </p:nvSpPr>
        <p:spPr>
          <a:xfrm>
            <a:off x="7092553" y="5147310"/>
            <a:ext cx="445294" cy="445294"/>
          </a:xfrm>
          <a:prstGeom prst="roundRect">
            <a:avLst>
              <a:gd name="adj" fmla="val 2000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3166" y="5221486"/>
            <a:ext cx="163949" cy="2969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8"/>
              </a:lnSpc>
              <a:buNone/>
            </a:pPr>
            <a:r>
              <a:rPr lang="en-US" sz="2338" b="1" kern="0" spc="-7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338" dirty="0"/>
          </a:p>
        </p:txBody>
      </p:sp>
      <p:sp>
        <p:nvSpPr>
          <p:cNvPr id="15" name="Text 11"/>
          <p:cNvSpPr/>
          <p:nvPr/>
        </p:nvSpPr>
        <p:spPr>
          <a:xfrm>
            <a:off x="8403908" y="5122545"/>
            <a:ext cx="2900720" cy="309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948" b="1" kern="0" spc="-58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Viewer Behavior Patterns</a:t>
            </a:r>
            <a:endParaRPr lang="en-US" sz="1948" dirty="0"/>
          </a:p>
        </p:txBody>
      </p:sp>
      <p:sp>
        <p:nvSpPr>
          <p:cNvPr id="16" name="Text 12"/>
          <p:cNvSpPr/>
          <p:nvPr/>
        </p:nvSpPr>
        <p:spPr>
          <a:xfrm>
            <a:off x="8403908" y="5550456"/>
            <a:ext cx="4317802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4"/>
              </a:lnSpc>
              <a:buNone/>
            </a:pPr>
            <a:r>
              <a:rPr lang="en-US" sz="1559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user interaction patterns, such as the time spent watching, commenting, and sharing videos, understanding viewer habits.</a:t>
            </a:r>
            <a:endParaRPr lang="en-US" sz="1559" dirty="0"/>
          </a:p>
        </p:txBody>
      </p:sp>
      <p:sp>
        <p:nvSpPr>
          <p:cNvPr id="17" name="Shape 13"/>
          <p:cNvSpPr/>
          <p:nvPr/>
        </p:nvSpPr>
        <p:spPr>
          <a:xfrm>
            <a:off x="6399728" y="6336030"/>
            <a:ext cx="692825" cy="39529"/>
          </a:xfrm>
          <a:prstGeom prst="roundRect">
            <a:avLst>
              <a:gd name="adj" fmla="val 225348"/>
            </a:avLst>
          </a:prstGeom>
          <a:solidFill>
            <a:srgbClr val="47337F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2553" y="6133148"/>
            <a:ext cx="445294" cy="445294"/>
          </a:xfrm>
          <a:prstGeom prst="roundRect">
            <a:avLst>
              <a:gd name="adj" fmla="val 2000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0666" y="6207323"/>
            <a:ext cx="168950" cy="2969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8"/>
              </a:lnSpc>
              <a:buNone/>
            </a:pPr>
            <a:r>
              <a:rPr lang="en-US" sz="2338" b="1" kern="0" spc="-7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338" dirty="0"/>
          </a:p>
        </p:txBody>
      </p:sp>
      <p:sp>
        <p:nvSpPr>
          <p:cNvPr id="20" name="Text 16"/>
          <p:cNvSpPr/>
          <p:nvPr/>
        </p:nvSpPr>
        <p:spPr>
          <a:xfrm>
            <a:off x="2512576" y="6108383"/>
            <a:ext cx="3713917" cy="309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5"/>
              </a:lnSpc>
              <a:buNone/>
            </a:pPr>
            <a:r>
              <a:rPr lang="en-US" sz="1948" b="1" kern="0" spc="-58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Content Optimization Strategies</a:t>
            </a:r>
            <a:endParaRPr lang="en-US" sz="1948" dirty="0"/>
          </a:p>
        </p:txBody>
      </p:sp>
      <p:sp>
        <p:nvSpPr>
          <p:cNvPr id="21" name="Text 17"/>
          <p:cNvSpPr/>
          <p:nvPr/>
        </p:nvSpPr>
        <p:spPr>
          <a:xfrm>
            <a:off x="1908691" y="6536293"/>
            <a:ext cx="4317802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4"/>
              </a:lnSpc>
              <a:buNone/>
            </a:pPr>
            <a:r>
              <a:rPr lang="en-US" sz="1559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effective strategies for optimizing video titles, descriptions, and tags to enhance discoverability and engagement.</a:t>
            </a:r>
            <a:endParaRPr lang="en-US" sz="155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825222"/>
            <a:ext cx="113452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Recommendations for Content Creators</a:t>
            </a:r>
            <a:endParaRPr lang="en-US" sz="48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090499"/>
            <a:ext cx="4053840" cy="2505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904542"/>
            <a:ext cx="4053840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Content Planning and Strategy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5824180"/>
            <a:ext cx="40538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strategic content plan based on audience preferences and trending topics, ensuring consistent and engaging content.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2090499"/>
            <a:ext cx="4053959" cy="2505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4904542"/>
            <a:ext cx="4053959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Audience Engagement and Growth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5288161" y="5824180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with viewers through comments, Q&amp;A sessions, and social media interactions to build a strong and loyal community.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2090499"/>
            <a:ext cx="4053959" cy="25054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4904542"/>
            <a:ext cx="4053959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Video Optimization and Promotion</a:t>
            </a:r>
            <a:endParaRPr lang="en-US" sz="2430" dirty="0"/>
          </a:p>
        </p:txBody>
      </p:sp>
      <p:sp>
        <p:nvSpPr>
          <p:cNvPr id="13" name="Text 7"/>
          <p:cNvSpPr/>
          <p:nvPr/>
        </p:nvSpPr>
        <p:spPr>
          <a:xfrm>
            <a:off x="9712404" y="5824180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video titles, descriptions, and tags to improve searchability, and utilize social media and other platforms for promotion.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6906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0132"/>
            <a:ext cx="805231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Sources and Extraction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87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YouTube Data API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03133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 YouTube Data API to gather structured data on songs, channels, and user interactions.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7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Web Scraping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31337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additional information from YouTube pages, such as video descriptions, tags, and comments, using web scraping techniques.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Cleaning and Preprocessing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and format the extracted data, handle missing values, and prepare it for analysis within Power BI.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b="1" kern="0" spc="-115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Transformation and Modeling</a:t>
            </a:r>
            <a:endParaRPr lang="en-US" sz="3845" dirty="0"/>
          </a:p>
        </p:txBody>
      </p:sp>
      <p:sp>
        <p:nvSpPr>
          <p:cNvPr id="6" name="Shape 2"/>
          <p:cNvSpPr/>
          <p:nvPr/>
        </p:nvSpPr>
        <p:spPr>
          <a:xfrm>
            <a:off x="6443424" y="2519482"/>
            <a:ext cx="39052" cy="4704278"/>
          </a:xfrm>
          <a:prstGeom prst="roundRect">
            <a:avLst>
              <a:gd name="adj" fmla="val 225092"/>
            </a:avLst>
          </a:prstGeom>
          <a:solidFill>
            <a:srgbClr val="47337F"/>
          </a:solidFill>
          <a:ln/>
        </p:spPr>
      </p:sp>
      <p:sp>
        <p:nvSpPr>
          <p:cNvPr id="7" name="Shape 3"/>
          <p:cNvSpPr/>
          <p:nvPr/>
        </p:nvSpPr>
        <p:spPr>
          <a:xfrm>
            <a:off x="6682680" y="2939296"/>
            <a:ext cx="683657" cy="39053"/>
          </a:xfrm>
          <a:prstGeom prst="roundRect">
            <a:avLst>
              <a:gd name="adj" fmla="val 225086"/>
            </a:avLst>
          </a:prstGeom>
          <a:solidFill>
            <a:srgbClr val="47337F"/>
          </a:solidFill>
          <a:ln/>
        </p:spPr>
      </p:sp>
      <p:sp>
        <p:nvSpPr>
          <p:cNvPr id="8" name="Shape 4"/>
          <p:cNvSpPr/>
          <p:nvPr/>
        </p:nvSpPr>
        <p:spPr>
          <a:xfrm>
            <a:off x="6243221" y="2739152"/>
            <a:ext cx="439460" cy="439460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07884" y="2812375"/>
            <a:ext cx="11013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kern="0" spc="-6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7537252" y="2714744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kern="0" spc="-58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Shaping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7537252" y="313705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the raw data into a suitable format for analysis, creating relationships between tables and optimizing data structures.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6682680" y="4572476"/>
            <a:ext cx="683657" cy="39053"/>
          </a:xfrm>
          <a:prstGeom prst="roundRect">
            <a:avLst>
              <a:gd name="adj" fmla="val 225086"/>
            </a:avLst>
          </a:prstGeom>
          <a:solidFill>
            <a:srgbClr val="47337F"/>
          </a:solidFill>
          <a:ln/>
        </p:spPr>
      </p:sp>
      <p:sp>
        <p:nvSpPr>
          <p:cNvPr id="13" name="Shape 9"/>
          <p:cNvSpPr/>
          <p:nvPr/>
        </p:nvSpPr>
        <p:spPr>
          <a:xfrm>
            <a:off x="6243221" y="4372332"/>
            <a:ext cx="439460" cy="439460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82048" y="4445556"/>
            <a:ext cx="161687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kern="0" spc="-6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7537252" y="4347924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kern="0" spc="-58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Modeling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7537252" y="477023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 data model that reflects the relationships between different data entities, enabling efficient analysis and report creation.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6682680" y="6205657"/>
            <a:ext cx="683657" cy="39053"/>
          </a:xfrm>
          <a:prstGeom prst="roundRect">
            <a:avLst>
              <a:gd name="adj" fmla="val 225086"/>
            </a:avLst>
          </a:prstGeom>
          <a:solidFill>
            <a:srgbClr val="47337F"/>
          </a:solidFill>
          <a:ln/>
        </p:spPr>
      </p:sp>
      <p:sp>
        <p:nvSpPr>
          <p:cNvPr id="18" name="Shape 14"/>
          <p:cNvSpPr/>
          <p:nvPr/>
        </p:nvSpPr>
        <p:spPr>
          <a:xfrm>
            <a:off x="6243221" y="6005513"/>
            <a:ext cx="439460" cy="439460"/>
          </a:xfrm>
          <a:prstGeom prst="roundRect">
            <a:avLst>
              <a:gd name="adj" fmla="val 20003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79547" y="6078736"/>
            <a:ext cx="166688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kern="0" spc="-6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7537252" y="5981105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kern="0" spc="-58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Aggregation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7537252" y="640341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 data at different levels, such as daily, weekly, or monthly, to gain insights into trends and patterns.</a:t>
            </a:r>
            <a:endParaRPr lang="en-US" sz="153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6518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4967" y="2635448"/>
            <a:ext cx="532602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Attributes and Metrics</a:t>
            </a:r>
            <a:endParaRPr lang="en-US" sz="3402" dirty="0"/>
          </a:p>
        </p:txBody>
      </p:sp>
      <p:sp>
        <p:nvSpPr>
          <p:cNvPr id="6" name="Shape 2"/>
          <p:cNvSpPr/>
          <p:nvPr/>
        </p:nvSpPr>
        <p:spPr>
          <a:xfrm>
            <a:off x="2594967" y="3434715"/>
            <a:ext cx="9440347" cy="7055287"/>
          </a:xfrm>
          <a:prstGeom prst="roundRect">
            <a:avLst>
              <a:gd name="adj" fmla="val 11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602587" y="3442335"/>
            <a:ext cx="9425107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775466" y="3553539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ID</a:t>
            </a:r>
            <a:endParaRPr lang="en-US" sz="1361" dirty="0"/>
          </a:p>
        </p:txBody>
      </p:sp>
      <p:sp>
        <p:nvSpPr>
          <p:cNvPr id="9" name="Text 5"/>
          <p:cNvSpPr/>
          <p:nvPr/>
        </p:nvSpPr>
        <p:spPr>
          <a:xfrm>
            <a:off x="7491770" y="3553539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identifier for each video.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2602587" y="3941326"/>
            <a:ext cx="9425107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2775466" y="4052530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Channel Title</a:t>
            </a:r>
            <a:endParaRPr lang="en-US" sz="1361" dirty="0"/>
          </a:p>
        </p:txBody>
      </p:sp>
      <p:sp>
        <p:nvSpPr>
          <p:cNvPr id="12" name="Text 8"/>
          <p:cNvSpPr/>
          <p:nvPr/>
        </p:nvSpPr>
        <p:spPr>
          <a:xfrm>
            <a:off x="7491770" y="4052530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 of the YouTube channel that uploaded the song.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2602587" y="4440317"/>
            <a:ext cx="9425107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2775466" y="4551521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7491770" y="4551521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 of the YouTube song video.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2602587" y="4939308"/>
            <a:ext cx="9425107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775466" y="5050512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7491770" y="5050512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Textual description accompanying the video.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2602587" y="5438299"/>
            <a:ext cx="9425107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2775466" y="5549503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</a:t>
            </a:r>
            <a:endParaRPr lang="en-US" sz="1361" dirty="0"/>
          </a:p>
        </p:txBody>
      </p:sp>
      <p:sp>
        <p:nvSpPr>
          <p:cNvPr id="21" name="Text 17"/>
          <p:cNvSpPr/>
          <p:nvPr/>
        </p:nvSpPr>
        <p:spPr>
          <a:xfrm>
            <a:off x="7491770" y="5549503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Keywords associated with the video.</a:t>
            </a:r>
            <a:endParaRPr lang="en-US" sz="1361" dirty="0"/>
          </a:p>
        </p:txBody>
      </p:sp>
      <p:sp>
        <p:nvSpPr>
          <p:cNvPr id="22" name="Shape 18"/>
          <p:cNvSpPr/>
          <p:nvPr/>
        </p:nvSpPr>
        <p:spPr>
          <a:xfrm>
            <a:off x="2602587" y="5937290"/>
            <a:ext cx="9425107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2775466" y="6048494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Published Date</a:t>
            </a:r>
            <a:endParaRPr lang="en-US" sz="1361" dirty="0"/>
          </a:p>
        </p:txBody>
      </p:sp>
      <p:sp>
        <p:nvSpPr>
          <p:cNvPr id="24" name="Text 20"/>
          <p:cNvSpPr/>
          <p:nvPr/>
        </p:nvSpPr>
        <p:spPr>
          <a:xfrm>
            <a:off x="7491770" y="6048494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when the video was uploaded.</a:t>
            </a:r>
            <a:endParaRPr lang="en-US" sz="1361" dirty="0"/>
          </a:p>
        </p:txBody>
      </p:sp>
      <p:sp>
        <p:nvSpPr>
          <p:cNvPr id="25" name="Shape 21"/>
          <p:cNvSpPr/>
          <p:nvPr/>
        </p:nvSpPr>
        <p:spPr>
          <a:xfrm>
            <a:off x="2602587" y="6436281"/>
            <a:ext cx="9425107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2775466" y="6547485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Count</a:t>
            </a:r>
            <a:endParaRPr lang="en-US" sz="1361" dirty="0"/>
          </a:p>
        </p:txBody>
      </p:sp>
      <p:sp>
        <p:nvSpPr>
          <p:cNvPr id="27" name="Text 23"/>
          <p:cNvSpPr/>
          <p:nvPr/>
        </p:nvSpPr>
        <p:spPr>
          <a:xfrm>
            <a:off x="7491770" y="6547485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times the video has been viewed.</a:t>
            </a:r>
            <a:endParaRPr lang="en-US" sz="1361" dirty="0"/>
          </a:p>
        </p:txBody>
      </p:sp>
      <p:sp>
        <p:nvSpPr>
          <p:cNvPr id="28" name="Shape 24"/>
          <p:cNvSpPr/>
          <p:nvPr/>
        </p:nvSpPr>
        <p:spPr>
          <a:xfrm>
            <a:off x="2602587" y="6935272"/>
            <a:ext cx="9425107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2775466" y="7046476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Like Count</a:t>
            </a:r>
            <a:endParaRPr lang="en-US" sz="1361" dirty="0"/>
          </a:p>
        </p:txBody>
      </p:sp>
      <p:sp>
        <p:nvSpPr>
          <p:cNvPr id="30" name="Text 26"/>
          <p:cNvSpPr/>
          <p:nvPr/>
        </p:nvSpPr>
        <p:spPr>
          <a:xfrm>
            <a:off x="7491770" y="7046476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likes received by the video.</a:t>
            </a:r>
            <a:endParaRPr lang="en-US" sz="1361" dirty="0"/>
          </a:p>
        </p:txBody>
      </p:sp>
      <p:sp>
        <p:nvSpPr>
          <p:cNvPr id="31" name="Shape 27"/>
          <p:cNvSpPr/>
          <p:nvPr/>
        </p:nvSpPr>
        <p:spPr>
          <a:xfrm>
            <a:off x="2602587" y="7434263"/>
            <a:ext cx="9425107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8"/>
          <p:cNvSpPr/>
          <p:nvPr/>
        </p:nvSpPr>
        <p:spPr>
          <a:xfrm>
            <a:off x="2775466" y="7545467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Favorite Count</a:t>
            </a:r>
            <a:endParaRPr lang="en-US" sz="1361" dirty="0"/>
          </a:p>
        </p:txBody>
      </p:sp>
      <p:sp>
        <p:nvSpPr>
          <p:cNvPr id="33" name="Text 29"/>
          <p:cNvSpPr/>
          <p:nvPr/>
        </p:nvSpPr>
        <p:spPr>
          <a:xfrm>
            <a:off x="7491770" y="7545467"/>
            <a:ext cx="43631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times the video has been added to user playlists.</a:t>
            </a:r>
            <a:endParaRPr lang="en-US" sz="1361" dirty="0"/>
          </a:p>
        </p:txBody>
      </p:sp>
      <p:sp>
        <p:nvSpPr>
          <p:cNvPr id="34" name="Shape 30"/>
          <p:cNvSpPr/>
          <p:nvPr/>
        </p:nvSpPr>
        <p:spPr>
          <a:xfrm>
            <a:off x="2602587" y="8209836"/>
            <a:ext cx="9425107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1"/>
          <p:cNvSpPr/>
          <p:nvPr/>
        </p:nvSpPr>
        <p:spPr>
          <a:xfrm>
            <a:off x="2775466" y="8321040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Comment Count</a:t>
            </a:r>
            <a:endParaRPr lang="en-US" sz="1361" dirty="0"/>
          </a:p>
        </p:txBody>
      </p:sp>
      <p:sp>
        <p:nvSpPr>
          <p:cNvPr id="36" name="Text 32"/>
          <p:cNvSpPr/>
          <p:nvPr/>
        </p:nvSpPr>
        <p:spPr>
          <a:xfrm>
            <a:off x="7491770" y="8321040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 of comments left on the video.</a:t>
            </a:r>
            <a:endParaRPr lang="en-US" sz="1361" dirty="0"/>
          </a:p>
        </p:txBody>
      </p:sp>
      <p:sp>
        <p:nvSpPr>
          <p:cNvPr id="37" name="Shape 33"/>
          <p:cNvSpPr/>
          <p:nvPr/>
        </p:nvSpPr>
        <p:spPr>
          <a:xfrm>
            <a:off x="2602587" y="8708827"/>
            <a:ext cx="9425107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4"/>
          <p:cNvSpPr/>
          <p:nvPr/>
        </p:nvSpPr>
        <p:spPr>
          <a:xfrm>
            <a:off x="2775466" y="8820031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Duration</a:t>
            </a:r>
            <a:endParaRPr lang="en-US" sz="1361" dirty="0"/>
          </a:p>
        </p:txBody>
      </p:sp>
      <p:sp>
        <p:nvSpPr>
          <p:cNvPr id="39" name="Text 35"/>
          <p:cNvSpPr/>
          <p:nvPr/>
        </p:nvSpPr>
        <p:spPr>
          <a:xfrm>
            <a:off x="7491770" y="8820031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Length of the video in seconds.</a:t>
            </a:r>
            <a:endParaRPr lang="en-US" sz="1361" dirty="0"/>
          </a:p>
        </p:txBody>
      </p:sp>
      <p:sp>
        <p:nvSpPr>
          <p:cNvPr id="40" name="Shape 36"/>
          <p:cNvSpPr/>
          <p:nvPr/>
        </p:nvSpPr>
        <p:spPr>
          <a:xfrm>
            <a:off x="2602587" y="9207818"/>
            <a:ext cx="9425107" cy="4989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7"/>
          <p:cNvSpPr/>
          <p:nvPr/>
        </p:nvSpPr>
        <p:spPr>
          <a:xfrm>
            <a:off x="2775466" y="9319022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Definition</a:t>
            </a:r>
            <a:endParaRPr lang="en-US" sz="1361" dirty="0"/>
          </a:p>
        </p:txBody>
      </p:sp>
      <p:sp>
        <p:nvSpPr>
          <p:cNvPr id="42" name="Text 38"/>
          <p:cNvSpPr/>
          <p:nvPr/>
        </p:nvSpPr>
        <p:spPr>
          <a:xfrm>
            <a:off x="7491770" y="9319022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of the video (e.g., 480p, 720p, 1080p).</a:t>
            </a:r>
            <a:endParaRPr lang="en-US" sz="1361" dirty="0"/>
          </a:p>
        </p:txBody>
      </p:sp>
      <p:sp>
        <p:nvSpPr>
          <p:cNvPr id="43" name="Shape 39"/>
          <p:cNvSpPr/>
          <p:nvPr/>
        </p:nvSpPr>
        <p:spPr>
          <a:xfrm>
            <a:off x="2602587" y="9706808"/>
            <a:ext cx="9425107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4" name="Text 40"/>
          <p:cNvSpPr/>
          <p:nvPr/>
        </p:nvSpPr>
        <p:spPr>
          <a:xfrm>
            <a:off x="2775466" y="9818013"/>
            <a:ext cx="4363164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Caption Details</a:t>
            </a:r>
            <a:endParaRPr lang="en-US" sz="1361" dirty="0"/>
          </a:p>
        </p:txBody>
      </p:sp>
      <p:sp>
        <p:nvSpPr>
          <p:cNvPr id="45" name="Text 41"/>
          <p:cNvSpPr/>
          <p:nvPr/>
        </p:nvSpPr>
        <p:spPr>
          <a:xfrm>
            <a:off x="7491770" y="9818013"/>
            <a:ext cx="4363164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about captions, such as language and availability.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5446" y="3154442"/>
            <a:ext cx="7309009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b="1" kern="0" spc="-122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Visualizing Video Performance</a:t>
            </a:r>
            <a:endParaRPr lang="en-US" sz="4072" dirty="0"/>
          </a:p>
        </p:txBody>
      </p:sp>
      <p:sp>
        <p:nvSpPr>
          <p:cNvPr id="6" name="Shape 2"/>
          <p:cNvSpPr/>
          <p:nvPr/>
        </p:nvSpPr>
        <p:spPr>
          <a:xfrm>
            <a:off x="1665446" y="4343638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839754" y="4421148"/>
            <a:ext cx="116681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43" dirty="0"/>
          </a:p>
        </p:txBody>
      </p:sp>
      <p:sp>
        <p:nvSpPr>
          <p:cNvPr id="8" name="Text 4"/>
          <p:cNvSpPr/>
          <p:nvPr/>
        </p:nvSpPr>
        <p:spPr>
          <a:xfrm>
            <a:off x="2337673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View Count Trend</a:t>
            </a:r>
            <a:endParaRPr lang="en-US" sz="2036" dirty="0"/>
          </a:p>
        </p:txBody>
      </p:sp>
      <p:sp>
        <p:nvSpPr>
          <p:cNvPr id="9" name="Text 5"/>
          <p:cNvSpPr/>
          <p:nvPr/>
        </p:nvSpPr>
        <p:spPr>
          <a:xfrm>
            <a:off x="2337673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 chart visualizing the growth of view count over time, revealing popularity trends and potential spikes in engagement.</a:t>
            </a:r>
            <a:endParaRPr lang="en-US" sz="1629" dirty="0"/>
          </a:p>
        </p:txBody>
      </p:sp>
      <p:sp>
        <p:nvSpPr>
          <p:cNvPr id="10" name="Shape 6"/>
          <p:cNvSpPr/>
          <p:nvPr/>
        </p:nvSpPr>
        <p:spPr>
          <a:xfrm>
            <a:off x="7418665" y="4343638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65708" y="4421148"/>
            <a:ext cx="171212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43" dirty="0"/>
          </a:p>
        </p:txBody>
      </p:sp>
      <p:sp>
        <p:nvSpPr>
          <p:cNvPr id="12" name="Text 8"/>
          <p:cNvSpPr/>
          <p:nvPr/>
        </p:nvSpPr>
        <p:spPr>
          <a:xfrm>
            <a:off x="8090892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Like-to-View Ratio</a:t>
            </a:r>
            <a:endParaRPr lang="en-US" sz="2036" dirty="0"/>
          </a:p>
        </p:txBody>
      </p:sp>
      <p:sp>
        <p:nvSpPr>
          <p:cNvPr id="13" name="Text 9"/>
          <p:cNvSpPr/>
          <p:nvPr/>
        </p:nvSpPr>
        <p:spPr>
          <a:xfrm>
            <a:off x="8090892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bar chart comparing the ratio of likes to views for different songs, indicating user preference and engagement levels.</a:t>
            </a:r>
            <a:endParaRPr lang="en-US" sz="1629" dirty="0"/>
          </a:p>
        </p:txBody>
      </p:sp>
      <p:sp>
        <p:nvSpPr>
          <p:cNvPr id="14" name="Shape 10"/>
          <p:cNvSpPr/>
          <p:nvPr/>
        </p:nvSpPr>
        <p:spPr>
          <a:xfrm>
            <a:off x="1665446" y="6223040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809869" y="6300549"/>
            <a:ext cx="176570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43" dirty="0"/>
          </a:p>
        </p:txBody>
      </p:sp>
      <p:sp>
        <p:nvSpPr>
          <p:cNvPr id="16" name="Text 12"/>
          <p:cNvSpPr/>
          <p:nvPr/>
        </p:nvSpPr>
        <p:spPr>
          <a:xfrm>
            <a:off x="2337673" y="6223040"/>
            <a:ext cx="2736056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Comment Distribution</a:t>
            </a:r>
            <a:endParaRPr lang="en-US" sz="2036" dirty="0"/>
          </a:p>
        </p:txBody>
      </p:sp>
      <p:sp>
        <p:nvSpPr>
          <p:cNvPr id="17" name="Text 13"/>
          <p:cNvSpPr/>
          <p:nvPr/>
        </p:nvSpPr>
        <p:spPr>
          <a:xfrm>
            <a:off x="2337673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histogram showing the distribution of comments across different time intervals, highlighting peak engagement periods.</a:t>
            </a:r>
            <a:endParaRPr lang="en-US" sz="1629" dirty="0"/>
          </a:p>
        </p:txBody>
      </p:sp>
      <p:sp>
        <p:nvSpPr>
          <p:cNvPr id="18" name="Shape 14"/>
          <p:cNvSpPr/>
          <p:nvPr/>
        </p:nvSpPr>
        <p:spPr>
          <a:xfrm>
            <a:off x="7418665" y="6223040"/>
            <a:ext cx="465415" cy="465415"/>
          </a:xfrm>
          <a:prstGeom prst="roundRect">
            <a:avLst>
              <a:gd name="adj" fmla="val 20001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58326" y="6300549"/>
            <a:ext cx="186095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kern="0" spc="-7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443" dirty="0"/>
          </a:p>
        </p:txBody>
      </p:sp>
      <p:sp>
        <p:nvSpPr>
          <p:cNvPr id="20" name="Text 16"/>
          <p:cNvSpPr/>
          <p:nvPr/>
        </p:nvSpPr>
        <p:spPr>
          <a:xfrm>
            <a:off x="8090892" y="6223040"/>
            <a:ext cx="2880003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Video Duration Analysis</a:t>
            </a:r>
            <a:endParaRPr lang="en-US" sz="2036" dirty="0"/>
          </a:p>
        </p:txBody>
      </p:sp>
      <p:sp>
        <p:nvSpPr>
          <p:cNvPr id="21" name="Text 17"/>
          <p:cNvSpPr/>
          <p:nvPr/>
        </p:nvSpPr>
        <p:spPr>
          <a:xfrm>
            <a:off x="8090892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scatter plot showing the relationship between video duration and view count, identifying optimal video lengths for maximum engagement.</a:t>
            </a:r>
            <a:endParaRPr lang="en-US" sz="162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4228" y="1179314"/>
            <a:ext cx="6684288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b="1" kern="0" spc="-12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Analyzing Popularity Trends</a:t>
            </a:r>
            <a:endParaRPr lang="en-US" sz="40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28" y="2127885"/>
            <a:ext cx="1025485" cy="16408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7371" y="23329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Trend Analysis</a:t>
            </a:r>
            <a:endParaRPr lang="en-US" sz="2019" dirty="0"/>
          </a:p>
        </p:txBody>
      </p:sp>
      <p:sp>
        <p:nvSpPr>
          <p:cNvPr id="8" name="Text 3"/>
          <p:cNvSpPr/>
          <p:nvPr/>
        </p:nvSpPr>
        <p:spPr>
          <a:xfrm>
            <a:off x="7537371" y="2776299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trends in view count, like count, and other metrics, analyzing seasonal variations and spikes in popularity.</a:t>
            </a:r>
            <a:endParaRPr lang="en-US" sz="161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228" y="3768685"/>
            <a:ext cx="1025485" cy="16408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7371" y="3973711"/>
            <a:ext cx="2581156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Top Performing Songs</a:t>
            </a:r>
            <a:endParaRPr lang="en-US" sz="2019" dirty="0"/>
          </a:p>
        </p:txBody>
      </p:sp>
      <p:sp>
        <p:nvSpPr>
          <p:cNvPr id="11" name="Text 5"/>
          <p:cNvSpPr/>
          <p:nvPr/>
        </p:nvSpPr>
        <p:spPr>
          <a:xfrm>
            <a:off x="7537371" y="4417100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ranked list of songs with the highest view count, likes, and engagement, revealing the most popular content.</a:t>
            </a:r>
            <a:endParaRPr lang="en-US" sz="161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28" y="5409486"/>
            <a:ext cx="1025485" cy="16408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37371" y="56145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b="1" kern="0" spc="-6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Genre Analysis</a:t>
            </a:r>
            <a:endParaRPr lang="en-US" sz="2019" dirty="0"/>
          </a:p>
        </p:txBody>
      </p:sp>
      <p:sp>
        <p:nvSpPr>
          <p:cNvPr id="14" name="Text 7"/>
          <p:cNvSpPr/>
          <p:nvPr/>
        </p:nvSpPr>
        <p:spPr>
          <a:xfrm>
            <a:off x="7537371" y="6057900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popularity of different music genres, identifying audience preferences and trending styles.</a:t>
            </a:r>
            <a:endParaRPr lang="en-US" sz="1615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292" y="783669"/>
            <a:ext cx="6794183" cy="556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3"/>
              </a:lnSpc>
              <a:buNone/>
            </a:pPr>
            <a:r>
              <a:rPr lang="en-US" sz="3506" b="1" kern="0" spc="-105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Understanding User Engagement</a:t>
            </a:r>
            <a:endParaRPr lang="en-US" sz="3506" dirty="0"/>
          </a:p>
        </p:txBody>
      </p:sp>
      <p:sp>
        <p:nvSpPr>
          <p:cNvPr id="6" name="Shape 2"/>
          <p:cNvSpPr/>
          <p:nvPr/>
        </p:nvSpPr>
        <p:spPr>
          <a:xfrm>
            <a:off x="623292" y="1607344"/>
            <a:ext cx="7897416" cy="1326118"/>
          </a:xfrm>
          <a:prstGeom prst="roundRect">
            <a:avLst>
              <a:gd name="adj" fmla="val 604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08911" y="1792962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b="1" kern="0" spc="-5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Average Watch Time</a:t>
            </a:r>
            <a:endParaRPr lang="en-US" sz="1753" dirty="0"/>
          </a:p>
        </p:txBody>
      </p:sp>
      <p:sp>
        <p:nvSpPr>
          <p:cNvPr id="8" name="Text 4"/>
          <p:cNvSpPr/>
          <p:nvPr/>
        </p:nvSpPr>
        <p:spPr>
          <a:xfrm>
            <a:off x="808911" y="2178010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the average duration viewers spend watching a song, indicating viewer interest and attention span.</a:t>
            </a:r>
            <a:endParaRPr lang="en-US" sz="1402" dirty="0"/>
          </a:p>
        </p:txBody>
      </p:sp>
      <p:sp>
        <p:nvSpPr>
          <p:cNvPr id="9" name="Shape 5"/>
          <p:cNvSpPr/>
          <p:nvPr/>
        </p:nvSpPr>
        <p:spPr>
          <a:xfrm>
            <a:off x="623292" y="3111460"/>
            <a:ext cx="7897416" cy="1326118"/>
          </a:xfrm>
          <a:prstGeom prst="roundRect">
            <a:avLst>
              <a:gd name="adj" fmla="val 604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08911" y="3297079"/>
            <a:ext cx="3087529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b="1" kern="0" spc="-5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Comment Sentiment Analysis</a:t>
            </a:r>
            <a:endParaRPr lang="en-US" sz="1753" dirty="0"/>
          </a:p>
        </p:txBody>
      </p:sp>
      <p:sp>
        <p:nvSpPr>
          <p:cNvPr id="11" name="Text 7"/>
          <p:cNvSpPr/>
          <p:nvPr/>
        </p:nvSpPr>
        <p:spPr>
          <a:xfrm>
            <a:off x="808911" y="3682127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sentiment of comments using natural language processing, understanding user reactions and opinions.</a:t>
            </a:r>
            <a:endParaRPr lang="en-US" sz="1402" dirty="0"/>
          </a:p>
        </p:txBody>
      </p:sp>
      <p:sp>
        <p:nvSpPr>
          <p:cNvPr id="12" name="Shape 8"/>
          <p:cNvSpPr/>
          <p:nvPr/>
        </p:nvSpPr>
        <p:spPr>
          <a:xfrm>
            <a:off x="623292" y="4615577"/>
            <a:ext cx="7897416" cy="1326118"/>
          </a:xfrm>
          <a:prstGeom prst="roundRect">
            <a:avLst>
              <a:gd name="adj" fmla="val 604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08911" y="4801195"/>
            <a:ext cx="2366605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b="1" kern="0" spc="-5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Social Sharing Analysis</a:t>
            </a:r>
            <a:endParaRPr lang="en-US" sz="1753" dirty="0"/>
          </a:p>
        </p:txBody>
      </p:sp>
      <p:sp>
        <p:nvSpPr>
          <p:cNvPr id="14" name="Text 10"/>
          <p:cNvSpPr/>
          <p:nvPr/>
        </p:nvSpPr>
        <p:spPr>
          <a:xfrm>
            <a:off x="808911" y="5186243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the number of shares on social media platforms, revealing the viral potential of songs and user engagement.</a:t>
            </a:r>
            <a:endParaRPr lang="en-US" sz="1402" dirty="0"/>
          </a:p>
        </p:txBody>
      </p:sp>
      <p:sp>
        <p:nvSpPr>
          <p:cNvPr id="15" name="Shape 11"/>
          <p:cNvSpPr/>
          <p:nvPr/>
        </p:nvSpPr>
        <p:spPr>
          <a:xfrm>
            <a:off x="623292" y="6119693"/>
            <a:ext cx="7897416" cy="1326118"/>
          </a:xfrm>
          <a:prstGeom prst="roundRect">
            <a:avLst>
              <a:gd name="adj" fmla="val 6044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08911" y="6305312"/>
            <a:ext cx="250567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b="1" kern="0" spc="-53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Audience Demographics</a:t>
            </a:r>
            <a:endParaRPr lang="en-US" sz="1753" dirty="0"/>
          </a:p>
        </p:txBody>
      </p:sp>
      <p:sp>
        <p:nvSpPr>
          <p:cNvPr id="17" name="Text 13"/>
          <p:cNvSpPr/>
          <p:nvPr/>
        </p:nvSpPr>
        <p:spPr>
          <a:xfrm>
            <a:off x="808911" y="6690360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viewer demographics, such as age, location, and interests, to understand the target audience.</a:t>
            </a:r>
            <a:endParaRPr lang="en-US" sz="140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430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637008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Identifying Content Preferences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Genre Popularity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4837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frequency of different music genres in the dataset, identifying the most popular styles among viewers.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324225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Playlist Analysis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4837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the content of playlists to understand how users group songs together, uncovering related themes and preferences.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374005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Search Term Analysis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4837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search terms used by viewers to find songs, revealing trending topics and audience interests.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423785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4837" y="802850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Comment Analysis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4837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recurring themes and topics discussed in comments, understanding viewer reactions and preferences.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352A9-9A4A-6975-3A89-AF6C5D32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9" y="290385"/>
            <a:ext cx="14017082" cy="78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2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826</Words>
  <Application>Microsoft Office PowerPoint</Application>
  <PresentationFormat>Custom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NIVEDITA SRIVASTAVA</cp:lastModifiedBy>
  <cp:revision>5</cp:revision>
  <dcterms:created xsi:type="dcterms:W3CDTF">2024-07-06T04:15:02Z</dcterms:created>
  <dcterms:modified xsi:type="dcterms:W3CDTF">2024-07-06T16:29:31Z</dcterms:modified>
</cp:coreProperties>
</file>